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</p:sldIdLst>
  <p:sldSz cx="9144000" cy="6858000" type="screen4x3"/>
  <p:notesSz cx="6794500" cy="99187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314" y="-7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1ED4A-AF28-4FDF-8D73-4143439AD567}" type="datetimeFigureOut">
              <a:rPr lang="da-DK" smtClean="0"/>
              <a:t>07-05-2013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4810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83821-8E51-4AAA-A5C5-49C65393440F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65F3A-D805-4F69-93AB-9DF122C0D17E}" type="datetimeFigureOut">
              <a:rPr lang="da-DK" smtClean="0"/>
              <a:t>07-05-2013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11700"/>
            <a:ext cx="5435600" cy="4462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3E4E1-C38B-483A-A292-49FFBBE06F08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4485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FA841C-53FB-4AF0-9158-56045EC7E7F4}" type="slidenum">
              <a:rPr lang="da-DK"/>
              <a:pPr/>
              <a:t>17</a:t>
            </a:fld>
            <a:endParaRPr lang="da-DK"/>
          </a:p>
        </p:txBody>
      </p:sp>
      <p:sp>
        <p:nvSpPr>
          <p:cNvPr id="94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  <a:p>
            <a:pPr>
              <a:buFontTx/>
              <a:buChar char="•"/>
            </a:pPr>
            <a:r>
              <a:rPr lang="da-DK"/>
              <a:t>Jeg har lige redegjort for, at vi tjener pengene langt fra DKs strande, dette kort viser, at danske rederier har faste ruter over hele verden – det dækker liniefarten, men vore bulkrederier kommer på samme måde til lande i alle verdensdele, hvilket omsætningstallene jo viste godt.</a:t>
            </a:r>
          </a:p>
          <a:p>
            <a:pPr>
              <a:buFontTx/>
              <a:buChar char="•"/>
            </a:pPr>
            <a:r>
              <a:rPr lang="da-DK"/>
              <a:t>De globale søfartsmarkeder er heldigvis stort set alle liberaliserede således at vi kan betjene alle markeder.</a:t>
            </a:r>
          </a:p>
          <a:p>
            <a:pPr>
              <a:buFontTx/>
              <a:buChar char="•"/>
            </a:pPr>
            <a:endParaRPr lang="da-DK"/>
          </a:p>
          <a:p>
            <a:pPr>
              <a:buFontTx/>
              <a:buChar char="•"/>
            </a:pPr>
            <a:r>
              <a:rPr lang="da-DK"/>
              <a:t>Det samme gælder for vores konkurrenter. I danske farvande sejler skibe fra alle verdensdele. Vi har ikke noget hjemmemarked for os selv – det er samme konkurrencesituation vi møder her i Europa som i Asien eller USA. </a:t>
            </a:r>
          </a:p>
          <a:p>
            <a:pPr>
              <a:buFontTx/>
              <a:buChar char="•"/>
            </a:pPr>
            <a:r>
              <a:rPr lang="da-DK"/>
              <a:t>Vi har således i mange år måttet håndtere udfordringerne fra globaliseringen, og som jeg tidligere har vist, så har danske rederier forstået at udnytte de muligheder, der ligger i at hele verden bliver vores hjemmemarked. Vi er afhængige af at operere og tænke globalt.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F026-A4D2-466E-912A-E4E046586313}" type="datetime1">
              <a:rPr lang="da-DK" smtClean="0"/>
              <a:t>07-05-2013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2F657-8678-4F48-BA68-D42CE818C139}" type="datetime1">
              <a:rPr lang="da-DK" smtClean="0"/>
              <a:t>07-05-2013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54FE-2300-4CC1-BA1D-6AE858813ACF}" type="datetime1">
              <a:rPr lang="da-DK" smtClean="0"/>
              <a:t>07-05-2013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DEC8-31E7-4F65-BD1A-F2A73601AE65}" type="datetime1">
              <a:rPr lang="da-DK" smtClean="0"/>
              <a:t>07-05-2013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8DAF-31FC-4A1F-AADF-1E6B56305A68}" type="datetime1">
              <a:rPr lang="da-DK" smtClean="0"/>
              <a:t>07-05-2013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F199-910D-4B10-9DFB-10735F3C1961}" type="datetime1">
              <a:rPr lang="da-DK" smtClean="0"/>
              <a:t>07-05-2013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C47E-9ABA-45E8-A6AD-0C83BBFEA662}" type="datetime1">
              <a:rPr lang="da-DK" smtClean="0"/>
              <a:t>07-05-2013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C64E-57A1-4DF1-B178-6299B7CC23F3}" type="datetime1">
              <a:rPr lang="da-DK" smtClean="0"/>
              <a:t>07-05-2013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73B3-10C0-46FF-A928-0BF156C2E2EE}" type="datetime1">
              <a:rPr lang="da-DK" smtClean="0"/>
              <a:t>07-05-2013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759F-D655-4379-B2B9-6BDA3E6E6016}" type="datetime1">
              <a:rPr lang="da-DK" smtClean="0"/>
              <a:t>07-05-2013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E281-8588-4E62-AFC7-50C1D2F206BC}" type="datetime1">
              <a:rPr lang="da-DK" smtClean="0"/>
              <a:t>07-05-2013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B1E8-E33E-4089-BF42-C63A2040FCB6}" type="datetime1">
              <a:rPr lang="da-DK" smtClean="0"/>
              <a:t>07-05-2013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google.dk/url?sa=i&amp;rct=j&amp;q=&amp;esrc=s&amp;frm=1&amp;source=images&amp;cd=&amp;cad=rja&amp;docid=148IYJEPe240jM&amp;tbnid=7GR2vqCLwKn7-M:&amp;ved=0CAUQjRw&amp;url=http://gcaptain.com/tag/triple-e/&amp;ei=f6OIUcqrLoqb0QXktIDoBQ&amp;bvm=bv.45960087,d.bGE&amp;psig=AFQjCNHC-6IUXI64NfrTC4yxfo1gGwTwFA&amp;ust=1367995624714015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8A527-1441-4571-90DE-FD9935D9E298}" type="datetime1">
              <a:rPr lang="da-DK" smtClean="0"/>
              <a:t>07-05-2013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BF19E-8708-433F-9F28-425702649893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Picture 2" descr="http://c.gcaptain.com/wp-content/uploads/2012/08/Triple-E1-635x293.jpeg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03848" y="5528971"/>
            <a:ext cx="2880320" cy="1329029"/>
          </a:xfrm>
          <a:prstGeom prst="rect">
            <a:avLst/>
          </a:prstGeom>
          <a:noFill/>
        </p:spPr>
      </p:pic>
      <p:pic>
        <p:nvPicPr>
          <p:cNvPr id="8" name="Billede 7" descr="Logo til office"/>
          <p:cNvPicPr/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300192" y="5877272"/>
            <a:ext cx="2522220" cy="601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worldmapper.org/images/largepng/38.png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da-DK" dirty="0" smtClean="0"/>
              <a:t>AGEPOR </a:t>
            </a:r>
            <a:r>
              <a:rPr lang="da-DK" dirty="0" err="1" smtClean="0"/>
              <a:t>Congress</a:t>
            </a:r>
            <a:r>
              <a:rPr lang="da-DK" dirty="0" smtClean="0"/>
              <a:t> May 2014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400800" cy="388843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NEW OPPORTUNITIES FOR THE SHIP AGENCY BUSINESS – THE EXPECTATIONS ABOUT THE SHIPPING INDUSTRY AND MY THOUGHTS ABOUT THE </a:t>
            </a:r>
            <a:r>
              <a:rPr lang="en-US" dirty="0" smtClean="0">
                <a:solidFill>
                  <a:schemeClr val="tx1"/>
                </a:solidFill>
              </a:rPr>
              <a:t>FUTURE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“Support your future”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en-US" sz="2200" dirty="0" smtClean="0">
                <a:solidFill>
                  <a:schemeClr val="tx1"/>
                </a:solidFill>
              </a:rPr>
              <a:t>Tonny Dalhøj Paulsen</a:t>
            </a:r>
          </a:p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New standards!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Environmental</a:t>
            </a:r>
            <a:r>
              <a:rPr lang="da-DK" dirty="0" smtClean="0"/>
              <a:t> </a:t>
            </a:r>
            <a:r>
              <a:rPr lang="da-DK" dirty="0" err="1" smtClean="0"/>
              <a:t>issues</a:t>
            </a:r>
            <a:r>
              <a:rPr lang="da-DK" dirty="0" smtClean="0"/>
              <a:t> and </a:t>
            </a:r>
            <a:r>
              <a:rPr lang="da-DK" dirty="0" err="1" smtClean="0"/>
              <a:t>challenges</a:t>
            </a:r>
            <a:r>
              <a:rPr lang="da-DK" dirty="0" smtClean="0"/>
              <a:t> </a:t>
            </a:r>
            <a:r>
              <a:rPr lang="da-DK" dirty="0" err="1" smtClean="0"/>
              <a:t>will</a:t>
            </a:r>
            <a:r>
              <a:rPr lang="da-DK" dirty="0" smtClean="0"/>
              <a:t> have </a:t>
            </a:r>
            <a:r>
              <a:rPr lang="da-DK" dirty="0" err="1" smtClean="0"/>
              <a:t>effect</a:t>
            </a:r>
            <a:r>
              <a:rPr lang="da-DK" dirty="0" smtClean="0"/>
              <a:t> </a:t>
            </a:r>
            <a:r>
              <a:rPr lang="da-DK" dirty="0" err="1" smtClean="0"/>
              <a:t>also</a:t>
            </a:r>
            <a:r>
              <a:rPr lang="da-DK" dirty="0" smtClean="0"/>
              <a:t> </a:t>
            </a:r>
            <a:r>
              <a:rPr lang="da-DK" dirty="0" err="1" smtClean="0"/>
              <a:t>on</a:t>
            </a:r>
            <a:r>
              <a:rPr lang="da-DK" dirty="0" smtClean="0"/>
              <a:t> Agency and </a:t>
            </a:r>
            <a:r>
              <a:rPr lang="da-DK" dirty="0" err="1" smtClean="0"/>
              <a:t>Shipbroking</a:t>
            </a:r>
            <a:r>
              <a:rPr lang="da-DK" dirty="0" smtClean="0"/>
              <a:t> business.</a:t>
            </a:r>
          </a:p>
          <a:p>
            <a:r>
              <a:rPr lang="da-DK" dirty="0" err="1" smtClean="0"/>
              <a:t>Requirements</a:t>
            </a:r>
            <a:r>
              <a:rPr lang="da-DK" dirty="0" smtClean="0"/>
              <a:t> for </a:t>
            </a:r>
            <a:r>
              <a:rPr lang="da-DK" dirty="0" err="1" smtClean="0"/>
              <a:t>even</a:t>
            </a:r>
            <a:r>
              <a:rPr lang="da-DK" dirty="0" smtClean="0"/>
              <a:t> </a:t>
            </a:r>
            <a:r>
              <a:rPr lang="da-DK" dirty="0" err="1" smtClean="0"/>
              <a:t>higher</a:t>
            </a:r>
            <a:r>
              <a:rPr lang="da-DK" dirty="0" smtClean="0"/>
              <a:t> professional </a:t>
            </a:r>
            <a:r>
              <a:rPr lang="da-DK" dirty="0" err="1" smtClean="0"/>
              <a:t>education</a:t>
            </a:r>
            <a:r>
              <a:rPr lang="da-DK" dirty="0" smtClean="0"/>
              <a:t>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increase</a:t>
            </a:r>
            <a:r>
              <a:rPr lang="da-DK" dirty="0" smtClean="0"/>
              <a:t> to match the </a:t>
            </a:r>
            <a:r>
              <a:rPr lang="da-DK" dirty="0" err="1" smtClean="0"/>
              <a:t>level</a:t>
            </a:r>
            <a:r>
              <a:rPr lang="da-DK" dirty="0" smtClean="0"/>
              <a:t> of </a:t>
            </a:r>
            <a:r>
              <a:rPr lang="da-DK" dirty="0" err="1" smtClean="0"/>
              <a:t>our</a:t>
            </a:r>
            <a:r>
              <a:rPr lang="da-DK" dirty="0" smtClean="0"/>
              <a:t> </a:t>
            </a:r>
            <a:r>
              <a:rPr lang="da-DK" dirty="0" err="1" smtClean="0"/>
              <a:t>stakeholders</a:t>
            </a:r>
            <a:r>
              <a:rPr lang="da-DK" dirty="0" smtClean="0"/>
              <a:t>.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10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Examples</a:t>
            </a:r>
            <a:r>
              <a:rPr lang="da-DK" dirty="0" smtClean="0"/>
              <a:t> of new </a:t>
            </a:r>
            <a:r>
              <a:rPr lang="da-DK" dirty="0" err="1" smtClean="0"/>
              <a:t>activities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 smtClean="0"/>
              <a:t>Back Office Services for major container operators, Break Bulk operators</a:t>
            </a:r>
          </a:p>
          <a:p>
            <a:r>
              <a:rPr lang="da-DK" dirty="0" smtClean="0"/>
              <a:t>Project </a:t>
            </a:r>
            <a:r>
              <a:rPr lang="da-DK" dirty="0" err="1" smtClean="0"/>
              <a:t>shipments</a:t>
            </a:r>
            <a:r>
              <a:rPr lang="da-DK" dirty="0" smtClean="0"/>
              <a:t> (site to site)</a:t>
            </a:r>
          </a:p>
          <a:p>
            <a:r>
              <a:rPr lang="da-DK" dirty="0" err="1" smtClean="0"/>
              <a:t>Off</a:t>
            </a:r>
            <a:r>
              <a:rPr lang="da-DK" dirty="0" smtClean="0"/>
              <a:t> </a:t>
            </a:r>
            <a:r>
              <a:rPr lang="da-DK" dirty="0" err="1" smtClean="0"/>
              <a:t>Shore</a:t>
            </a:r>
            <a:r>
              <a:rPr lang="da-DK" dirty="0" smtClean="0"/>
              <a:t> services (Pilots, </a:t>
            </a:r>
            <a:r>
              <a:rPr lang="da-DK" dirty="0" err="1" smtClean="0"/>
              <a:t>tugs</a:t>
            </a:r>
            <a:r>
              <a:rPr lang="da-DK" dirty="0" smtClean="0"/>
              <a:t>, </a:t>
            </a:r>
            <a:r>
              <a:rPr lang="da-DK" dirty="0" err="1" smtClean="0"/>
              <a:t>deliveries</a:t>
            </a:r>
            <a:r>
              <a:rPr lang="da-DK" dirty="0" smtClean="0"/>
              <a:t>, </a:t>
            </a:r>
            <a:r>
              <a:rPr lang="da-DK" dirty="0" err="1" smtClean="0"/>
              <a:t>water</a:t>
            </a:r>
            <a:r>
              <a:rPr lang="da-DK" dirty="0" smtClean="0"/>
              <a:t> etc.)</a:t>
            </a:r>
          </a:p>
          <a:p>
            <a:r>
              <a:rPr lang="da-DK" dirty="0" err="1" smtClean="0"/>
              <a:t>Ship-to</a:t>
            </a:r>
            <a:r>
              <a:rPr lang="da-DK" dirty="0" smtClean="0"/>
              <a:t> Ship transfer (STS operations)</a:t>
            </a:r>
          </a:p>
          <a:p>
            <a:r>
              <a:rPr lang="da-DK" dirty="0" err="1" smtClean="0"/>
              <a:t>Partnership</a:t>
            </a:r>
            <a:r>
              <a:rPr lang="da-DK" dirty="0" smtClean="0"/>
              <a:t> </a:t>
            </a:r>
            <a:r>
              <a:rPr lang="da-DK" dirty="0" err="1" smtClean="0"/>
              <a:t>with</a:t>
            </a:r>
            <a:r>
              <a:rPr lang="da-DK" dirty="0" smtClean="0"/>
              <a:t> </a:t>
            </a:r>
            <a:r>
              <a:rPr lang="da-DK" dirty="0" err="1" smtClean="0"/>
              <a:t>customers</a:t>
            </a:r>
            <a:endParaRPr lang="da-DK" dirty="0" smtClean="0"/>
          </a:p>
          <a:p>
            <a:r>
              <a:rPr lang="da-DK" dirty="0" err="1" smtClean="0"/>
              <a:t>Warehouising</a:t>
            </a:r>
            <a:r>
              <a:rPr lang="da-DK" dirty="0" smtClean="0"/>
              <a:t> </a:t>
            </a:r>
            <a:r>
              <a:rPr lang="da-DK" dirty="0" err="1" smtClean="0"/>
              <a:t>incl</a:t>
            </a:r>
            <a:r>
              <a:rPr lang="da-DK" dirty="0" smtClean="0"/>
              <a:t>. </a:t>
            </a:r>
            <a:r>
              <a:rPr lang="da-DK" dirty="0" err="1" smtClean="0"/>
              <a:t>end-user</a:t>
            </a:r>
            <a:r>
              <a:rPr lang="da-DK" dirty="0" smtClean="0"/>
              <a:t> </a:t>
            </a:r>
            <a:r>
              <a:rPr lang="da-DK" dirty="0" err="1" smtClean="0"/>
              <a:t>deliveries</a:t>
            </a:r>
            <a:endParaRPr lang="da-DK" dirty="0" smtClean="0"/>
          </a:p>
          <a:p>
            <a:r>
              <a:rPr lang="da-DK" dirty="0" smtClean="0"/>
              <a:t>Operation of T/C-tonnage</a:t>
            </a:r>
          </a:p>
          <a:p>
            <a:r>
              <a:rPr lang="da-DK" dirty="0" err="1" smtClean="0"/>
              <a:t>Own</a:t>
            </a:r>
            <a:r>
              <a:rPr lang="da-DK" dirty="0" smtClean="0"/>
              <a:t> LCL services</a:t>
            </a:r>
            <a:endParaRPr lang="da-DK" dirty="0" smtClean="0"/>
          </a:p>
          <a:p>
            <a:r>
              <a:rPr lang="da-DK" dirty="0" smtClean="0"/>
              <a:t>NVOCC services</a:t>
            </a:r>
          </a:p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11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Off-Shore</a:t>
            </a:r>
            <a:r>
              <a:rPr lang="da-DK" dirty="0" smtClean="0"/>
              <a:t> </a:t>
            </a:r>
            <a:r>
              <a:rPr lang="da-DK" dirty="0" err="1"/>
              <a:t>A</a:t>
            </a:r>
            <a:r>
              <a:rPr lang="da-DK" dirty="0" err="1" smtClean="0"/>
              <a:t>ctivities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Oil and gas </a:t>
            </a:r>
            <a:r>
              <a:rPr lang="da-DK" dirty="0" err="1" smtClean="0"/>
              <a:t>were</a:t>
            </a:r>
            <a:r>
              <a:rPr lang="da-DK" dirty="0" smtClean="0"/>
              <a:t> the </a:t>
            </a:r>
            <a:r>
              <a:rPr lang="da-DK" dirty="0" err="1" smtClean="0"/>
              <a:t>frontrunners</a:t>
            </a:r>
            <a:r>
              <a:rPr lang="da-DK" dirty="0" smtClean="0"/>
              <a:t> and gave </a:t>
            </a:r>
            <a:r>
              <a:rPr lang="da-DK" dirty="0" err="1" smtClean="0"/>
              <a:t>first</a:t>
            </a:r>
            <a:r>
              <a:rPr lang="da-DK" dirty="0" smtClean="0"/>
              <a:t> </a:t>
            </a:r>
            <a:r>
              <a:rPr lang="da-DK" dirty="0" err="1" smtClean="0"/>
              <a:t>experience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Windturbines</a:t>
            </a:r>
            <a:r>
              <a:rPr lang="da-DK" dirty="0" smtClean="0"/>
              <a:t> and </a:t>
            </a:r>
            <a:r>
              <a:rPr lang="da-DK" dirty="0" err="1" smtClean="0"/>
              <a:t>windfarms</a:t>
            </a:r>
            <a:r>
              <a:rPr lang="da-DK" dirty="0" smtClean="0"/>
              <a:t> in the North Sea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now</a:t>
            </a:r>
            <a:r>
              <a:rPr lang="da-DK" dirty="0" smtClean="0"/>
              <a:t> hot </a:t>
            </a:r>
            <a:r>
              <a:rPr lang="da-DK" dirty="0" err="1" smtClean="0"/>
              <a:t>topic</a:t>
            </a:r>
            <a:r>
              <a:rPr lang="da-DK" dirty="0" smtClean="0"/>
              <a:t> and </a:t>
            </a:r>
            <a:r>
              <a:rPr lang="da-DK" dirty="0" err="1" smtClean="0"/>
              <a:t>expected</a:t>
            </a:r>
            <a:r>
              <a:rPr lang="da-DK" dirty="0" smtClean="0"/>
              <a:t> to </a:t>
            </a:r>
            <a:r>
              <a:rPr lang="da-DK" dirty="0" err="1" smtClean="0"/>
              <a:t>increase</a:t>
            </a:r>
            <a:r>
              <a:rPr lang="da-DK" dirty="0" smtClean="0"/>
              <a:t> 10 times over the </a:t>
            </a:r>
            <a:r>
              <a:rPr lang="da-DK" dirty="0" err="1" smtClean="0"/>
              <a:t>next</a:t>
            </a:r>
            <a:r>
              <a:rPr lang="da-DK" dirty="0" smtClean="0"/>
              <a:t> 8-10 </a:t>
            </a:r>
            <a:r>
              <a:rPr lang="da-DK" dirty="0" err="1" smtClean="0"/>
              <a:t>years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Maintenance</a:t>
            </a:r>
            <a:r>
              <a:rPr lang="da-DK" dirty="0" smtClean="0"/>
              <a:t> services and </a:t>
            </a:r>
            <a:r>
              <a:rPr lang="da-DK" dirty="0" err="1" smtClean="0"/>
              <a:t>later</a:t>
            </a:r>
            <a:r>
              <a:rPr lang="da-DK" dirty="0" smtClean="0"/>
              <a:t> </a:t>
            </a:r>
            <a:r>
              <a:rPr lang="da-DK" dirty="0" err="1" smtClean="0"/>
              <a:t>recycling</a:t>
            </a:r>
            <a:r>
              <a:rPr lang="da-DK" dirty="0" smtClean="0"/>
              <a:t> of platforms and installations.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12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The Arctic Region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Danish </a:t>
            </a:r>
            <a:r>
              <a:rPr lang="da-DK" dirty="0" err="1" smtClean="0"/>
              <a:t>companies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pioneers</a:t>
            </a:r>
            <a:r>
              <a:rPr lang="da-DK" dirty="0" smtClean="0"/>
              <a:t> and have </a:t>
            </a:r>
            <a:r>
              <a:rPr lang="da-DK" dirty="0" err="1" smtClean="0"/>
              <a:t>high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r>
              <a:rPr lang="da-DK" dirty="0" smtClean="0"/>
              <a:t> of </a:t>
            </a:r>
            <a:r>
              <a:rPr lang="da-DK" dirty="0" err="1" smtClean="0"/>
              <a:t>expertice</a:t>
            </a:r>
            <a:r>
              <a:rPr lang="da-DK" dirty="0" smtClean="0"/>
              <a:t> from </a:t>
            </a:r>
            <a:r>
              <a:rPr lang="da-DK" dirty="0" err="1" smtClean="0"/>
              <a:t>trading</a:t>
            </a:r>
            <a:r>
              <a:rPr lang="da-DK" dirty="0" smtClean="0"/>
              <a:t> </a:t>
            </a:r>
            <a:r>
              <a:rPr lang="da-DK" dirty="0" err="1" smtClean="0"/>
              <a:t>on</a:t>
            </a:r>
            <a:r>
              <a:rPr lang="da-DK" dirty="0" smtClean="0"/>
              <a:t> Greenland.</a:t>
            </a:r>
          </a:p>
          <a:p>
            <a:r>
              <a:rPr lang="da-DK" dirty="0" smtClean="0"/>
              <a:t>Danish </a:t>
            </a:r>
            <a:r>
              <a:rPr lang="da-DK" dirty="0" err="1" smtClean="0"/>
              <a:t>Authorities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heavily</a:t>
            </a:r>
            <a:r>
              <a:rPr lang="da-DK" dirty="0" smtClean="0"/>
              <a:t> </a:t>
            </a:r>
            <a:r>
              <a:rPr lang="da-DK" dirty="0" err="1" smtClean="0"/>
              <a:t>involved</a:t>
            </a:r>
            <a:r>
              <a:rPr lang="da-DK" dirty="0" smtClean="0"/>
              <a:t> in </a:t>
            </a:r>
            <a:r>
              <a:rPr lang="da-DK" dirty="0" err="1" smtClean="0"/>
              <a:t>regulations</a:t>
            </a:r>
            <a:r>
              <a:rPr lang="da-DK" dirty="0" smtClean="0"/>
              <a:t>, </a:t>
            </a:r>
            <a:r>
              <a:rPr lang="da-DK" dirty="0" err="1" smtClean="0"/>
              <a:t>security</a:t>
            </a:r>
            <a:r>
              <a:rPr lang="da-DK" dirty="0" smtClean="0"/>
              <a:t> and </a:t>
            </a:r>
            <a:r>
              <a:rPr lang="da-DK" dirty="0" err="1" smtClean="0"/>
              <a:t>various</a:t>
            </a:r>
            <a:r>
              <a:rPr lang="da-DK" dirty="0" smtClean="0"/>
              <a:t> </a:t>
            </a:r>
            <a:r>
              <a:rPr lang="da-DK" dirty="0" err="1" smtClean="0"/>
              <a:t>recommendations</a:t>
            </a:r>
            <a:r>
              <a:rPr lang="da-DK" dirty="0" smtClean="0"/>
              <a:t>.</a:t>
            </a:r>
          </a:p>
          <a:p>
            <a:r>
              <a:rPr lang="da-DK" dirty="0" smtClean="0"/>
              <a:t>The Cruise </a:t>
            </a:r>
            <a:r>
              <a:rPr lang="da-DK" dirty="0" err="1" smtClean="0"/>
              <a:t>industry</a:t>
            </a:r>
            <a:r>
              <a:rPr lang="da-DK" dirty="0" smtClean="0"/>
              <a:t> </a:t>
            </a:r>
            <a:r>
              <a:rPr lang="da-DK" dirty="0" err="1" smtClean="0"/>
              <a:t>see</a:t>
            </a:r>
            <a:r>
              <a:rPr lang="da-DK" dirty="0" smtClean="0"/>
              <a:t> new </a:t>
            </a:r>
            <a:r>
              <a:rPr lang="da-DK" dirty="0" err="1" smtClean="0"/>
              <a:t>opportunities</a:t>
            </a:r>
            <a:r>
              <a:rPr lang="da-DK" dirty="0" smtClean="0"/>
              <a:t> in </a:t>
            </a:r>
            <a:r>
              <a:rPr lang="da-DK" dirty="0" err="1" smtClean="0"/>
              <a:t>such</a:t>
            </a:r>
            <a:r>
              <a:rPr lang="da-DK" dirty="0" smtClean="0"/>
              <a:t> </a:t>
            </a:r>
            <a:r>
              <a:rPr lang="da-DK" dirty="0" err="1" smtClean="0"/>
              <a:t>trade</a:t>
            </a:r>
            <a:r>
              <a:rPr lang="da-DK" dirty="0" smtClean="0"/>
              <a:t>.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13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Cooperation</a:t>
            </a:r>
            <a:r>
              <a:rPr lang="da-DK" dirty="0" smtClean="0"/>
              <a:t> </a:t>
            </a:r>
            <a:r>
              <a:rPr lang="da-DK" dirty="0" err="1" smtClean="0"/>
              <a:t>with</a:t>
            </a:r>
            <a:r>
              <a:rPr lang="da-DK" dirty="0" smtClean="0"/>
              <a:t> </a:t>
            </a:r>
            <a:r>
              <a:rPr lang="da-DK" dirty="0" err="1" smtClean="0"/>
              <a:t>authorities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Danish shipping is </a:t>
            </a:r>
            <a:r>
              <a:rPr lang="da-DK" dirty="0" err="1" smtClean="0"/>
              <a:t>considered</a:t>
            </a:r>
            <a:r>
              <a:rPr lang="da-DK" dirty="0" smtClean="0"/>
              <a:t> </a:t>
            </a:r>
            <a:r>
              <a:rPr lang="da-DK" dirty="0" err="1" smtClean="0"/>
              <a:t>estremely</a:t>
            </a:r>
            <a:r>
              <a:rPr lang="da-DK" dirty="0" smtClean="0"/>
              <a:t> </a:t>
            </a:r>
            <a:r>
              <a:rPr lang="da-DK" dirty="0" err="1" smtClean="0"/>
              <a:t>important</a:t>
            </a:r>
            <a:r>
              <a:rPr lang="da-DK" dirty="0" smtClean="0"/>
              <a:t> to Denmark and the Danish </a:t>
            </a:r>
            <a:r>
              <a:rPr lang="da-DK" dirty="0" err="1" smtClean="0"/>
              <a:t>Authories</a:t>
            </a:r>
            <a:r>
              <a:rPr lang="da-DK" dirty="0" smtClean="0"/>
              <a:t> and </a:t>
            </a:r>
            <a:r>
              <a:rPr lang="da-DK" dirty="0" err="1" smtClean="0"/>
              <a:t>Government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keen</a:t>
            </a:r>
            <a:r>
              <a:rPr lang="da-DK" dirty="0" smtClean="0"/>
              <a:t> </a:t>
            </a:r>
            <a:r>
              <a:rPr lang="da-DK" dirty="0" err="1" smtClean="0"/>
              <a:t>on</a:t>
            </a:r>
            <a:r>
              <a:rPr lang="da-DK" dirty="0" smtClean="0"/>
              <a:t> </a:t>
            </a:r>
            <a:r>
              <a:rPr lang="da-DK" dirty="0" err="1" smtClean="0"/>
              <a:t>listening</a:t>
            </a:r>
            <a:r>
              <a:rPr lang="da-DK" dirty="0" smtClean="0"/>
              <a:t> to the </a:t>
            </a:r>
            <a:r>
              <a:rPr lang="da-DK" dirty="0" err="1" smtClean="0"/>
              <a:t>industry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Before</a:t>
            </a:r>
            <a:r>
              <a:rPr lang="da-DK" dirty="0" smtClean="0"/>
              <a:t> </a:t>
            </a:r>
            <a:r>
              <a:rPr lang="da-DK" dirty="0" err="1" smtClean="0"/>
              <a:t>proposals</a:t>
            </a:r>
            <a:r>
              <a:rPr lang="da-DK" dirty="0" smtClean="0"/>
              <a:t> for new </a:t>
            </a:r>
            <a:r>
              <a:rPr lang="da-DK" dirty="0" err="1" smtClean="0"/>
              <a:t>rules</a:t>
            </a:r>
            <a:r>
              <a:rPr lang="da-DK" dirty="0" smtClean="0"/>
              <a:t> and </a:t>
            </a:r>
            <a:r>
              <a:rPr lang="da-DK" dirty="0" err="1" smtClean="0"/>
              <a:t>regulations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ratified</a:t>
            </a:r>
            <a:r>
              <a:rPr lang="da-DK" dirty="0" smtClean="0"/>
              <a:t> the Blue Denmark and the </a:t>
            </a:r>
            <a:r>
              <a:rPr lang="da-DK" dirty="0" err="1" smtClean="0"/>
              <a:t>various</a:t>
            </a:r>
            <a:r>
              <a:rPr lang="da-DK" dirty="0" smtClean="0"/>
              <a:t> association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invited</a:t>
            </a:r>
            <a:r>
              <a:rPr lang="da-DK" dirty="0" smtClean="0"/>
              <a:t> to </a:t>
            </a:r>
            <a:r>
              <a:rPr lang="da-DK" dirty="0" err="1" smtClean="0"/>
              <a:t>comment</a:t>
            </a:r>
            <a:r>
              <a:rPr lang="da-DK" dirty="0" smtClean="0"/>
              <a:t> and to </a:t>
            </a:r>
            <a:r>
              <a:rPr lang="da-DK" dirty="0" err="1" smtClean="0"/>
              <a:t>voice</a:t>
            </a:r>
            <a:r>
              <a:rPr lang="da-DK" dirty="0" smtClean="0"/>
              <a:t> </a:t>
            </a:r>
            <a:r>
              <a:rPr lang="da-DK" dirty="0" err="1" smtClean="0"/>
              <a:t>their</a:t>
            </a:r>
            <a:r>
              <a:rPr lang="da-DK" dirty="0" smtClean="0"/>
              <a:t> opinion.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14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visions for the growth plan</a:t>
            </a:r>
            <a:br>
              <a:rPr lang="en-US" dirty="0" smtClean="0"/>
            </a:br>
            <a:r>
              <a:rPr lang="en-US" dirty="0" smtClean="0"/>
              <a:t>are as follows</a:t>
            </a:r>
            <a:endParaRPr lang="en-US" dirty="0" smtClean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800" b="1" dirty="0"/>
          </a:p>
          <a:p>
            <a:pPr>
              <a:buNone/>
            </a:pPr>
            <a:r>
              <a:rPr lang="en-US" sz="2800" dirty="0"/>
              <a:t>• Denmark should be the maritime centre of </a:t>
            </a:r>
            <a:r>
              <a:rPr lang="en-US" sz="2800" dirty="0" smtClean="0"/>
              <a:t>Europe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• Green solutions are the future for the Blue </a:t>
            </a:r>
            <a:r>
              <a:rPr lang="en-US" sz="2800" dirty="0" smtClean="0"/>
              <a:t>Denmark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• Growth in the maritime cluster should be </a:t>
            </a:r>
            <a:r>
              <a:rPr lang="en-US" sz="2800" dirty="0" smtClean="0"/>
              <a:t>supported </a:t>
            </a:r>
            <a:r>
              <a:rPr lang="da-DK" sz="2800" dirty="0" smtClean="0"/>
              <a:t>by </a:t>
            </a:r>
            <a:r>
              <a:rPr lang="da-DK" sz="2800" dirty="0" err="1"/>
              <a:t>strong</a:t>
            </a:r>
            <a:r>
              <a:rPr lang="da-DK" sz="2800" dirty="0"/>
              <a:t> Danish </a:t>
            </a:r>
            <a:r>
              <a:rPr lang="da-DK" sz="2800" dirty="0" err="1"/>
              <a:t>competences</a:t>
            </a:r>
            <a:endParaRPr lang="da-DK" sz="28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15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65125" indent="-365125"/>
            <a:r>
              <a:rPr lang="en-US" dirty="0" smtClean="0"/>
              <a:t>This should be achieved by:</a:t>
            </a:r>
            <a:endParaRPr lang="en-US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12568"/>
          </a:xfrm>
        </p:spPr>
        <p:txBody>
          <a:bodyPr>
            <a:noAutofit/>
          </a:bodyPr>
          <a:lstStyle/>
          <a:p>
            <a:pPr marL="365125" indent="-365125">
              <a:buNone/>
            </a:pPr>
            <a:r>
              <a:rPr lang="en-US" sz="2400" dirty="0" smtClean="0"/>
              <a:t>1</a:t>
            </a:r>
            <a:r>
              <a:rPr lang="en-US" sz="2400" dirty="0"/>
              <a:t>. The Blue Denmark should be marketed as the core of maritime Europe.</a:t>
            </a:r>
          </a:p>
          <a:p>
            <a:pPr marL="365125" indent="-365125">
              <a:buNone/>
            </a:pPr>
            <a:r>
              <a:rPr lang="en-US" sz="2400" dirty="0"/>
              <a:t>2. It should be attractive to do maritime business in Denmark.</a:t>
            </a:r>
          </a:p>
          <a:p>
            <a:pPr marL="365125" indent="-365125">
              <a:buNone/>
            </a:pPr>
            <a:r>
              <a:rPr lang="en-US" sz="2400" dirty="0"/>
              <a:t>3. Growth should be created through green shipping and green solutions.</a:t>
            </a:r>
          </a:p>
          <a:p>
            <a:pPr marL="365125" indent="-365125">
              <a:buNone/>
            </a:pPr>
            <a:r>
              <a:rPr lang="en-US" sz="2400" dirty="0"/>
              <a:t>4. The Danish maritime strengths should be </a:t>
            </a:r>
            <a:r>
              <a:rPr lang="en-US" sz="2400" dirty="0" smtClean="0"/>
              <a:t>developed and </a:t>
            </a:r>
            <a:r>
              <a:rPr lang="en-US" sz="2400" dirty="0" err="1"/>
              <a:t>utilised</a:t>
            </a:r>
            <a:r>
              <a:rPr lang="en-US" sz="2400" dirty="0"/>
              <a:t> to create growth.</a:t>
            </a:r>
          </a:p>
          <a:p>
            <a:pPr marL="365125" indent="-365125">
              <a:buNone/>
            </a:pPr>
            <a:r>
              <a:rPr lang="da-DK" sz="2400" dirty="0"/>
              <a:t>5. Maritime </a:t>
            </a:r>
            <a:r>
              <a:rPr lang="da-DK" sz="2400" dirty="0" err="1"/>
              <a:t>competences</a:t>
            </a:r>
            <a:r>
              <a:rPr lang="da-DK" sz="2400" dirty="0"/>
              <a:t>, </a:t>
            </a:r>
            <a:r>
              <a:rPr lang="da-DK" sz="2400" dirty="0" err="1"/>
              <a:t>training</a:t>
            </a:r>
            <a:r>
              <a:rPr lang="da-DK" sz="2400" dirty="0"/>
              <a:t> and </a:t>
            </a:r>
            <a:r>
              <a:rPr lang="da-DK" sz="2400" dirty="0" err="1" smtClean="0"/>
              <a:t>education</a:t>
            </a:r>
            <a:r>
              <a:rPr lang="da-DK" sz="2400" dirty="0" smtClean="0"/>
              <a:t> </a:t>
            </a:r>
            <a:r>
              <a:rPr lang="da-DK" sz="2400" dirty="0" err="1" smtClean="0"/>
              <a:t>programmes</a:t>
            </a:r>
            <a:r>
              <a:rPr lang="da-DK" sz="2400" dirty="0" smtClean="0"/>
              <a:t>, </a:t>
            </a:r>
            <a:r>
              <a:rPr lang="en-US" sz="2400" dirty="0" smtClean="0"/>
              <a:t>research </a:t>
            </a:r>
            <a:r>
              <a:rPr lang="en-US" sz="2400" dirty="0"/>
              <a:t>and innovation should support growth.</a:t>
            </a:r>
          </a:p>
          <a:p>
            <a:pPr marL="365125" indent="-365125">
              <a:buNone/>
            </a:pPr>
            <a:r>
              <a:rPr lang="en-US" sz="2400" dirty="0"/>
              <a:t>6. Growth should be based on quality shipping.</a:t>
            </a:r>
            <a:endParaRPr lang="da-DK" sz="24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16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1058" name="Object 2"/>
          <p:cNvGraphicFramePr>
            <a:graphicFrameLocks noChangeAspect="1"/>
          </p:cNvGraphicFramePr>
          <p:nvPr/>
        </p:nvGraphicFramePr>
        <p:xfrm>
          <a:off x="395536" y="620688"/>
          <a:ext cx="8435975" cy="4460875"/>
        </p:xfrm>
        <a:graphic>
          <a:graphicData uri="http://schemas.openxmlformats.org/presentationml/2006/ole">
            <p:oleObj spid="_x0000_s23554" name="Tegning" r:id="rId4" imgW="8772480" imgH="4638600" progId="">
              <p:embed/>
            </p:oleObj>
          </a:graphicData>
        </a:graphic>
      </p:graphicFrame>
      <p:sp>
        <p:nvSpPr>
          <p:cNvPr id="941059" name="Line 3"/>
          <p:cNvSpPr>
            <a:spLocks noChangeShapeType="1"/>
          </p:cNvSpPr>
          <p:nvPr/>
        </p:nvSpPr>
        <p:spPr bwMode="auto">
          <a:xfrm flipH="1">
            <a:off x="3851275" y="4652963"/>
            <a:ext cx="1008063" cy="504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DF6D-4C3E-4244-8E98-B03225ACFC1A}" type="slidenum">
              <a:rPr lang="da-DK" smtClean="0"/>
              <a:pPr/>
              <a:t>17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ChangeArrowheads="1"/>
          </p:cNvSpPr>
          <p:nvPr/>
        </p:nvSpPr>
        <p:spPr bwMode="auto">
          <a:xfrm>
            <a:off x="467544" y="332656"/>
            <a:ext cx="8424862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3200" b="1" dirty="0" smtClean="0"/>
              <a:t>More than 90</a:t>
            </a:r>
            <a:r>
              <a:rPr lang="en-GB" sz="3200" b="1" dirty="0"/>
              <a:t>% </a:t>
            </a:r>
            <a:r>
              <a:rPr lang="en-GB" sz="3200" b="1" dirty="0" smtClean="0"/>
              <a:t>of the world trade is carried by ships and shipping is the lifeblood for global development.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Without agents, brokers and the like to support and serve shipping there will be no international transport of goods.</a:t>
            </a:r>
          </a:p>
          <a:p>
            <a:endParaRPr lang="en-GB" sz="3200" b="1" dirty="0"/>
          </a:p>
          <a:p>
            <a:r>
              <a:rPr lang="en-GB" sz="3200" b="1" dirty="0" smtClean="0"/>
              <a:t>The future is very bright – but we all need to face the challenges with an open mindset.</a:t>
            </a:r>
          </a:p>
          <a:p>
            <a:endParaRPr lang="en-GB" sz="2400" b="1" dirty="0" smtClean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DF6D-4C3E-4244-8E98-B03225ACFC1A}" type="slidenum">
              <a:rPr lang="da-DK" smtClean="0"/>
              <a:pPr/>
              <a:t>18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Thank you very much</a:t>
            </a:r>
            <a:endParaRPr lang="en-US" sz="2800" dirty="0"/>
          </a:p>
        </p:txBody>
      </p:sp>
      <p:sp>
        <p:nvSpPr>
          <p:cNvPr id="2" name="Pladsholder til dias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DF6D-4C3E-4244-8E98-B03225ACFC1A}" type="slidenum">
              <a:rPr lang="da-DK" smtClean="0"/>
              <a:pPr/>
              <a:t>19</a:t>
            </a:fld>
            <a:endParaRPr lang="da-DK"/>
          </a:p>
        </p:txBody>
      </p:sp>
      <p:pic>
        <p:nvPicPr>
          <p:cNvPr id="1314818" name="Picture 2" descr="mhtml:file://C:\Users\Allan\Desktop\Worldmapper%20The%20world%20as%20you've%20never%20seen%20it%20before.mht!http://www.worldmapper.org/images/smallpng/38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556793"/>
            <a:ext cx="8755254" cy="5301208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251520" y="4869160"/>
            <a:ext cx="25922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err="1" smtClean="0"/>
              <a:t>How</a:t>
            </a:r>
            <a:r>
              <a:rPr lang="da-DK" sz="2800" b="1" dirty="0" smtClean="0"/>
              <a:t> the World </a:t>
            </a:r>
            <a:r>
              <a:rPr lang="da-DK" sz="2800" b="1" dirty="0" err="1" smtClean="0"/>
              <a:t>would</a:t>
            </a:r>
            <a:r>
              <a:rPr lang="da-DK" sz="2800" b="1" dirty="0" smtClean="0"/>
              <a:t> look </a:t>
            </a:r>
            <a:r>
              <a:rPr lang="da-DK" sz="2800" b="1" dirty="0" err="1" smtClean="0"/>
              <a:t>if</a:t>
            </a:r>
            <a:r>
              <a:rPr lang="da-DK" sz="2800" b="1" dirty="0" smtClean="0"/>
              <a:t> </a:t>
            </a:r>
            <a:r>
              <a:rPr lang="da-DK" sz="2800" b="1" dirty="0" err="1" smtClean="0"/>
              <a:t>based</a:t>
            </a:r>
            <a:r>
              <a:rPr lang="da-DK" sz="2800" b="1" dirty="0" smtClean="0"/>
              <a:t> </a:t>
            </a:r>
            <a:r>
              <a:rPr lang="da-DK" sz="2800" b="1" dirty="0" err="1" smtClean="0"/>
              <a:t>on</a:t>
            </a:r>
            <a:r>
              <a:rPr lang="da-DK" sz="2800" b="1" dirty="0" smtClean="0"/>
              <a:t> </a:t>
            </a:r>
            <a:r>
              <a:rPr lang="da-DK" sz="2800" b="1" dirty="0" err="1" smtClean="0"/>
              <a:t>cargo</a:t>
            </a:r>
            <a:r>
              <a:rPr lang="da-DK" sz="2800" b="1" dirty="0" smtClean="0"/>
              <a:t> </a:t>
            </a:r>
            <a:r>
              <a:rPr lang="da-DK" sz="2800" b="1" dirty="0" err="1" smtClean="0"/>
              <a:t>volumes</a:t>
            </a:r>
            <a:endParaRPr lang="da-DK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T/C rates US$/Day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840702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9519355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 smtClean="0"/>
              <a:t>Average</a:t>
            </a:r>
            <a:r>
              <a:rPr lang="da-DK" dirty="0" smtClean="0"/>
              <a:t> </a:t>
            </a:r>
            <a:r>
              <a:rPr lang="da-DK" dirty="0" err="1" smtClean="0"/>
              <a:t>daily</a:t>
            </a:r>
            <a:r>
              <a:rPr lang="da-DK" dirty="0" smtClean="0"/>
              <a:t> </a:t>
            </a:r>
            <a:r>
              <a:rPr lang="da-DK" dirty="0" err="1" smtClean="0"/>
              <a:t>earnings</a:t>
            </a:r>
            <a:r>
              <a:rPr lang="da-DK" dirty="0" smtClean="0"/>
              <a:t> for single </a:t>
            </a:r>
            <a:r>
              <a:rPr lang="da-DK" dirty="0" err="1" smtClean="0"/>
              <a:t>voyage</a:t>
            </a:r>
            <a:r>
              <a:rPr lang="da-DK" dirty="0" smtClean="0"/>
              <a:t> for VLCC and </a:t>
            </a:r>
            <a:r>
              <a:rPr lang="da-DK" dirty="0" err="1" smtClean="0"/>
              <a:t>Product</a:t>
            </a:r>
            <a:r>
              <a:rPr lang="da-DK" dirty="0" smtClean="0"/>
              <a:t> Tankers</a:t>
            </a:r>
            <a:endParaRPr lang="da-DK" dirty="0"/>
          </a:p>
        </p:txBody>
      </p:sp>
      <p:graphicFrame>
        <p:nvGraphicFramePr>
          <p:cNvPr id="6" name="Pladsholder til indhold 5"/>
          <p:cNvGraphicFramePr>
            <a:graphicFrameLocks noGrp="1"/>
          </p:cNvGraphicFramePr>
          <p:nvPr>
            <p:ph idx="1"/>
          </p:nvPr>
        </p:nvGraphicFramePr>
        <p:xfrm>
          <a:off x="467544" y="2204864"/>
          <a:ext cx="8229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2008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2012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VLCC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US$</a:t>
                      </a:r>
                      <a:r>
                        <a:rPr lang="da-DK" sz="2800" baseline="0" dirty="0" smtClean="0"/>
                        <a:t> 89.000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US$ 21.000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err="1" smtClean="0"/>
                        <a:t>Product</a:t>
                      </a:r>
                      <a:r>
                        <a:rPr lang="da-DK" sz="2800" dirty="0" smtClean="0"/>
                        <a:t> Tankers*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US$ 44.000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US$ 12.000</a:t>
                      </a:r>
                      <a:endParaRPr lang="da-DK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ktangel 6"/>
          <p:cNvSpPr/>
          <p:nvPr/>
        </p:nvSpPr>
        <p:spPr>
          <a:xfrm>
            <a:off x="539552" y="4581128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800" dirty="0" smtClean="0"/>
              <a:t>*</a:t>
            </a:r>
            <a:r>
              <a:rPr lang="da-DK" sz="2800" dirty="0" err="1" smtClean="0"/>
              <a:t>Product</a:t>
            </a:r>
            <a:r>
              <a:rPr lang="da-DK" sz="2800" dirty="0" smtClean="0"/>
              <a:t> Tankers / LR2 85.000 – 110.000 DWT</a:t>
            </a:r>
            <a:endParaRPr lang="da-DK" sz="2800" dirty="0"/>
          </a:p>
        </p:txBody>
      </p:sp>
      <p:sp>
        <p:nvSpPr>
          <p:cNvPr id="8" name="Pladsholder til dias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3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 smtClean="0"/>
              <a:t>Seaborne</a:t>
            </a:r>
            <a:r>
              <a:rPr lang="da-DK" dirty="0" smtClean="0"/>
              <a:t> </a:t>
            </a:r>
            <a:r>
              <a:rPr lang="da-DK" dirty="0" err="1" smtClean="0"/>
              <a:t>liftings</a:t>
            </a:r>
            <a:r>
              <a:rPr lang="da-DK" dirty="0" smtClean="0"/>
              <a:t> </a:t>
            </a:r>
            <a:r>
              <a:rPr lang="da-DK" dirty="0" err="1" smtClean="0"/>
              <a:t>according</a:t>
            </a:r>
            <a:r>
              <a:rPr lang="da-DK" dirty="0" smtClean="0"/>
              <a:t> to UNCTAD ”</a:t>
            </a:r>
            <a:r>
              <a:rPr lang="da-DK" dirty="0" err="1" smtClean="0"/>
              <a:t>Review</a:t>
            </a:r>
            <a:r>
              <a:rPr lang="da-DK" dirty="0" smtClean="0"/>
              <a:t> of Maritime Transport 2011”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467544" y="2276872"/>
          <a:ext cx="82296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2010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8,9</a:t>
                      </a:r>
                      <a:r>
                        <a:rPr lang="da-DK" sz="2800" baseline="0" dirty="0" smtClean="0"/>
                        <a:t> Billion </a:t>
                      </a:r>
                      <a:r>
                        <a:rPr lang="da-DK" sz="2800" baseline="0" dirty="0" err="1" smtClean="0"/>
                        <a:t>Metric</a:t>
                      </a:r>
                      <a:r>
                        <a:rPr lang="da-DK" sz="2800" baseline="0" dirty="0" smtClean="0"/>
                        <a:t> Tons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2000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5,9 Billion </a:t>
                      </a:r>
                      <a:r>
                        <a:rPr lang="da-DK" sz="2800" dirty="0" err="1" smtClean="0"/>
                        <a:t>Metric</a:t>
                      </a:r>
                      <a:r>
                        <a:rPr lang="da-DK" sz="2800" dirty="0" smtClean="0"/>
                        <a:t> Tons</a:t>
                      </a:r>
                      <a:endParaRPr lang="da-DK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ktangel 4"/>
          <p:cNvSpPr/>
          <p:nvPr/>
        </p:nvSpPr>
        <p:spPr>
          <a:xfrm>
            <a:off x="611560" y="41490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a-DK" sz="2800" dirty="0" err="1" smtClean="0"/>
              <a:t>Tonmiles</a:t>
            </a:r>
            <a:r>
              <a:rPr lang="da-DK" sz="2800" dirty="0" smtClean="0"/>
              <a:t> not </a:t>
            </a:r>
            <a:r>
              <a:rPr lang="da-DK" sz="2800" dirty="0" err="1" smtClean="0"/>
              <a:t>comparable</a:t>
            </a:r>
            <a:endParaRPr lang="da-DK" sz="2800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4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Global </a:t>
            </a:r>
            <a:r>
              <a:rPr lang="da-DK" dirty="0" err="1" smtClean="0"/>
              <a:t>Seaborne</a:t>
            </a:r>
            <a:r>
              <a:rPr lang="da-DK" dirty="0" smtClean="0"/>
              <a:t> Trade made up in million tons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467544" y="1916832"/>
          <a:ext cx="8229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736"/>
                <a:gridCol w="1512168"/>
                <a:gridCol w="1440160"/>
                <a:gridCol w="1738536"/>
              </a:tblGrid>
              <a:tr h="370840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dirty="0" smtClean="0"/>
                        <a:t>2000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dirty="0" smtClean="0"/>
                        <a:t>2009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dirty="0" smtClean="0"/>
                        <a:t>2012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Oil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2,179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2,605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2,743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Bulk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1,281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2,068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2,612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err="1" smtClean="0"/>
                        <a:t>Other</a:t>
                      </a:r>
                      <a:r>
                        <a:rPr lang="da-DK" sz="2800" dirty="0" smtClean="0"/>
                        <a:t> </a:t>
                      </a:r>
                      <a:r>
                        <a:rPr lang="da-DK" sz="2800" dirty="0" err="1" smtClean="0"/>
                        <a:t>commodities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2,453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3,288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4,144</a:t>
                      </a:r>
                      <a:endParaRPr lang="da-DK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2800" dirty="0" smtClean="0"/>
                        <a:t>Containers (1,000 TEU)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67,600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131,400</a:t>
                      </a: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800" dirty="0" smtClean="0"/>
                        <a:t>169,800</a:t>
                      </a:r>
                      <a:endParaRPr lang="da-DK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5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62000" y="332656"/>
            <a:ext cx="8077200" cy="55611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Therefore</a:t>
            </a:r>
            <a:r>
              <a:rPr lang="en-US" sz="2800" dirty="0" smtClean="0"/>
              <a:t>,  the question seems very </a:t>
            </a:r>
            <a:r>
              <a:rPr lang="en-US" sz="2800" dirty="0" smtClean="0"/>
              <a:t>appropriate: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2800" dirty="0" smtClean="0"/>
              <a:t>Why </a:t>
            </a:r>
            <a:r>
              <a:rPr lang="en-US" sz="2800" dirty="0" smtClean="0"/>
              <a:t>do we talk about a shipping crises with increasing volumes  </a:t>
            </a:r>
            <a:r>
              <a:rPr lang="en-US" sz="2800" dirty="0" smtClean="0"/>
              <a:t>…………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2800" dirty="0" smtClean="0"/>
              <a:t>There </a:t>
            </a:r>
            <a:r>
              <a:rPr lang="en-US" sz="2800" dirty="0" smtClean="0"/>
              <a:t>might be many answers but one is for sure</a:t>
            </a:r>
            <a:r>
              <a:rPr lang="en-US" sz="2800" dirty="0" smtClean="0"/>
              <a:t>……</a:t>
            </a:r>
          </a:p>
          <a:p>
            <a:pPr marL="0" indent="0">
              <a:buNone/>
            </a:pPr>
            <a:endParaRPr lang="en-US" sz="1400" dirty="0" smtClean="0"/>
          </a:p>
          <a:p>
            <a:pPr marL="274638" indent="-274638">
              <a:buNone/>
            </a:pPr>
            <a:r>
              <a:rPr lang="en-US" sz="2800" b="1" i="1" dirty="0" smtClean="0"/>
              <a:t>	 Too </a:t>
            </a:r>
            <a:r>
              <a:rPr lang="en-US" sz="2800" b="1" i="1" dirty="0" smtClean="0"/>
              <a:t>many vessels and even larger vessels than before</a:t>
            </a:r>
            <a:r>
              <a:rPr lang="en-US" sz="2800" b="1" i="1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b="1" dirty="0" smtClean="0"/>
              <a:t>“No return </a:t>
            </a:r>
            <a:r>
              <a:rPr lang="en-US" sz="2800" b="1" dirty="0" smtClean="0"/>
              <a:t>to the glorious days and sky </a:t>
            </a:r>
            <a:r>
              <a:rPr lang="en-US" sz="2800" b="1" dirty="0" smtClean="0"/>
              <a:t>high rates”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Forecast</a:t>
            </a:r>
            <a:r>
              <a:rPr lang="da-DK" dirty="0" smtClean="0"/>
              <a:t> 2030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da-DK" dirty="0" smtClean="0"/>
              <a:t>Global </a:t>
            </a:r>
            <a:r>
              <a:rPr lang="da-DK" dirty="0" err="1" smtClean="0"/>
              <a:t>cargo</a:t>
            </a:r>
            <a:r>
              <a:rPr lang="da-DK" dirty="0" smtClean="0"/>
              <a:t> </a:t>
            </a:r>
            <a:r>
              <a:rPr lang="da-DK" dirty="0" err="1" smtClean="0"/>
              <a:t>volume</a:t>
            </a:r>
            <a:r>
              <a:rPr lang="da-DK" dirty="0" smtClean="0"/>
              <a:t> </a:t>
            </a:r>
            <a:r>
              <a:rPr lang="da-DK" dirty="0" err="1" smtClean="0"/>
              <a:t>around</a:t>
            </a:r>
            <a:r>
              <a:rPr lang="da-DK" dirty="0" smtClean="0"/>
              <a:t> 19-34 Billion tons.</a:t>
            </a:r>
          </a:p>
          <a:p>
            <a:r>
              <a:rPr lang="da-DK" dirty="0" smtClean="0"/>
              <a:t>China major importer and </a:t>
            </a:r>
            <a:r>
              <a:rPr lang="da-DK" dirty="0" err="1" smtClean="0"/>
              <a:t>exporter</a:t>
            </a:r>
            <a:r>
              <a:rPr lang="da-DK" dirty="0" smtClean="0"/>
              <a:t>:</a:t>
            </a:r>
          </a:p>
          <a:p>
            <a:pPr lvl="1"/>
            <a:r>
              <a:rPr lang="da-DK" dirty="0" err="1" smtClean="0"/>
              <a:t>Tripling</a:t>
            </a:r>
            <a:r>
              <a:rPr lang="da-DK" dirty="0" smtClean="0"/>
              <a:t> of </a:t>
            </a:r>
            <a:r>
              <a:rPr lang="da-DK" dirty="0" err="1" smtClean="0"/>
              <a:t>oil</a:t>
            </a:r>
            <a:r>
              <a:rPr lang="da-DK" dirty="0" smtClean="0"/>
              <a:t> </a:t>
            </a:r>
            <a:r>
              <a:rPr lang="da-DK" dirty="0" err="1" smtClean="0"/>
              <a:t>comsumption</a:t>
            </a:r>
            <a:r>
              <a:rPr lang="da-DK" dirty="0" smtClean="0"/>
              <a:t>.</a:t>
            </a:r>
          </a:p>
          <a:p>
            <a:pPr lvl="1"/>
            <a:r>
              <a:rPr lang="da-DK" dirty="0" err="1" smtClean="0"/>
              <a:t>Consumption</a:t>
            </a:r>
            <a:r>
              <a:rPr lang="da-DK" dirty="0" smtClean="0"/>
              <a:t> of 60% of global </a:t>
            </a:r>
            <a:r>
              <a:rPr lang="da-DK" dirty="0" err="1" smtClean="0"/>
              <a:t>coal</a:t>
            </a:r>
            <a:r>
              <a:rPr lang="da-DK" dirty="0" smtClean="0"/>
              <a:t> </a:t>
            </a:r>
            <a:r>
              <a:rPr lang="da-DK" dirty="0" err="1" smtClean="0"/>
              <a:t>production</a:t>
            </a:r>
            <a:r>
              <a:rPr lang="da-DK" dirty="0" smtClean="0"/>
              <a:t>.</a:t>
            </a:r>
          </a:p>
          <a:p>
            <a:pPr lvl="1"/>
            <a:r>
              <a:rPr lang="da-DK" dirty="0" err="1" smtClean="0"/>
              <a:t>Market</a:t>
            </a:r>
            <a:r>
              <a:rPr lang="da-DK" dirty="0" smtClean="0"/>
              <a:t> </a:t>
            </a:r>
            <a:r>
              <a:rPr lang="da-DK" dirty="0" err="1" smtClean="0"/>
              <a:t>leader</a:t>
            </a:r>
            <a:r>
              <a:rPr lang="da-DK" dirty="0" smtClean="0"/>
              <a:t> in </a:t>
            </a:r>
            <a:r>
              <a:rPr lang="da-DK" dirty="0" err="1" smtClean="0"/>
              <a:t>non-food</a:t>
            </a:r>
            <a:r>
              <a:rPr lang="da-DK" dirty="0" smtClean="0"/>
              <a:t> </a:t>
            </a:r>
            <a:r>
              <a:rPr lang="da-DK" dirty="0" err="1" smtClean="0"/>
              <a:t>consumer</a:t>
            </a:r>
            <a:r>
              <a:rPr lang="da-DK" dirty="0" smtClean="0"/>
              <a:t> </a:t>
            </a:r>
            <a:r>
              <a:rPr lang="da-DK" dirty="0" err="1" smtClean="0"/>
              <a:t>goods</a:t>
            </a:r>
            <a:endParaRPr lang="da-DK" dirty="0" smtClean="0"/>
          </a:p>
          <a:p>
            <a:r>
              <a:rPr lang="da-DK" dirty="0" err="1" smtClean="0"/>
              <a:t>Chinese</a:t>
            </a:r>
            <a:r>
              <a:rPr lang="da-DK" dirty="0" smtClean="0"/>
              <a:t> </a:t>
            </a:r>
            <a:r>
              <a:rPr lang="da-DK" dirty="0" err="1" smtClean="0"/>
              <a:t>ship</a:t>
            </a:r>
            <a:r>
              <a:rPr lang="da-DK" dirty="0" smtClean="0"/>
              <a:t> </a:t>
            </a:r>
            <a:r>
              <a:rPr lang="da-DK" dirty="0" err="1" smtClean="0"/>
              <a:t>owers</a:t>
            </a:r>
            <a:r>
              <a:rPr lang="da-DK" dirty="0" smtClean="0"/>
              <a:t> and </a:t>
            </a:r>
            <a:r>
              <a:rPr lang="da-DK" dirty="0" err="1" smtClean="0"/>
              <a:t>ship</a:t>
            </a:r>
            <a:r>
              <a:rPr lang="da-DK" dirty="0" smtClean="0"/>
              <a:t> operators </a:t>
            </a:r>
            <a:r>
              <a:rPr lang="da-DK" dirty="0" err="1" smtClean="0"/>
              <a:t>expected</a:t>
            </a:r>
            <a:r>
              <a:rPr lang="da-DK" dirty="0" smtClean="0"/>
              <a:t> to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number</a:t>
            </a:r>
            <a:r>
              <a:rPr lang="da-DK" dirty="0" smtClean="0"/>
              <a:t> One in the </a:t>
            </a:r>
            <a:r>
              <a:rPr lang="da-DK" dirty="0" err="1" smtClean="0"/>
              <a:t>world</a:t>
            </a:r>
            <a:r>
              <a:rPr lang="da-DK" dirty="0" smtClean="0"/>
              <a:t>.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F19E-8708-433F-9F28-425702649893}" type="slidenum">
              <a:rPr lang="da-DK" smtClean="0"/>
              <a:t>7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71" y="0"/>
            <a:ext cx="898302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BE51F-FCD6-4752-A888-F54623A992CC}" type="slidenum">
              <a:rPr lang="da-DK" smtClean="0"/>
              <a:pPr/>
              <a:t>8</a:t>
            </a:fld>
            <a:endParaRPr lang="da-DK" dirty="0"/>
          </a:p>
        </p:txBody>
      </p:sp>
    </p:spTree>
    <p:extLst>
      <p:ext uri="{BB962C8B-B14F-4D97-AF65-F5344CB8AC3E}">
        <p14:creationId xmlns="" xmlns:p14="http://schemas.microsoft.com/office/powerpoint/2010/main" val="393412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Arial" pitchFamily="34" charset="0"/>
              </a:rPr>
              <a:t>Abbreviation</a:t>
            </a:r>
            <a:endParaRPr lang="da-DK" dirty="0"/>
          </a:p>
        </p:txBody>
      </p:sp>
      <p:graphicFrame>
        <p:nvGraphicFramePr>
          <p:cNvPr id="8" name="Pladsholder til indhold 7"/>
          <p:cNvGraphicFramePr>
            <a:graphicFrameLocks noGrp="1"/>
          </p:cNvGraphicFramePr>
          <p:nvPr>
            <p:ph idx="1"/>
          </p:nvPr>
        </p:nvGraphicFramePr>
        <p:xfrm>
          <a:off x="251520" y="1340768"/>
          <a:ext cx="86409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794"/>
                <a:gridCol w="72691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BWMC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Ballast Water Management Convention</a:t>
                      </a:r>
                      <a:endParaRPr lang="da-DK" sz="2400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ECA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Emission Control Areas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EEDI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The Adoption of the Energy Efficiency Design Index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LNG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Liquefied Natural Gas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MBM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Market Based Measures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MLC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Maritime </a:t>
                      </a:r>
                      <a:r>
                        <a:rPr lang="en-US" sz="2400" dirty="0" err="1" smtClean="0">
                          <a:latin typeface="+mn-lt"/>
                          <a:cs typeface="Arial" pitchFamily="34" charset="0"/>
                        </a:rPr>
                        <a:t>Labour</a:t>
                      </a:r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 Convention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err="1" smtClean="0">
                          <a:latin typeface="+mn-lt"/>
                          <a:cs typeface="Arial" pitchFamily="34" charset="0"/>
                        </a:rPr>
                        <a:t>NO</a:t>
                      </a:r>
                      <a:r>
                        <a:rPr lang="en-US" sz="2400" baseline="-25000" dirty="0" err="1" smtClean="0">
                          <a:latin typeface="+mn-lt"/>
                          <a:cs typeface="Arial" pitchFamily="34" charset="0"/>
                        </a:rPr>
                        <a:t>x</a:t>
                      </a:r>
                      <a:endParaRPr lang="en-US" sz="2400" dirty="0" smtClean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Nitrogen Oxides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SEEMP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The Ship Energy Efficiency Management Plan</a:t>
                      </a:r>
                      <a:endParaRPr lang="da-DK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/>
                      <a:r>
                        <a:rPr lang="en-US" sz="2400" dirty="0" err="1" smtClean="0">
                          <a:latin typeface="+mn-lt"/>
                          <a:cs typeface="Arial" pitchFamily="34" charset="0"/>
                        </a:rPr>
                        <a:t>SO</a:t>
                      </a:r>
                      <a:r>
                        <a:rPr lang="en-US" sz="2400" baseline="-25000" dirty="0" err="1" smtClean="0">
                          <a:latin typeface="+mn-lt"/>
                          <a:cs typeface="Arial" pitchFamily="34" charset="0"/>
                        </a:rPr>
                        <a:t>x</a:t>
                      </a:r>
                      <a:endParaRPr lang="en-US" sz="2400" dirty="0" smtClean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n-lt"/>
                          <a:cs typeface="Arial" pitchFamily="34" charset="0"/>
                        </a:rPr>
                        <a:t>Sulphur</a:t>
                      </a:r>
                      <a:r>
                        <a:rPr lang="en-US" sz="2400" dirty="0" smtClean="0">
                          <a:latin typeface="+mn-lt"/>
                          <a:cs typeface="Arial" pitchFamily="34" charset="0"/>
                        </a:rPr>
                        <a:t> Oxide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Pladsholder til dias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BE51F-FCD6-4752-A888-F54623A992CC}" type="slidenum">
              <a:rPr lang="da-DK" smtClean="0"/>
              <a:pPr/>
              <a:t>9</a:t>
            </a:fld>
            <a:endParaRPr lang="da-DK" dirty="0"/>
          </a:p>
        </p:txBody>
      </p:sp>
    </p:spTree>
    <p:extLst>
      <p:ext uri="{BB962C8B-B14F-4D97-AF65-F5344CB8AC3E}">
        <p14:creationId xmlns="" xmlns:p14="http://schemas.microsoft.com/office/powerpoint/2010/main" val="393412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869</Words>
  <Application>Microsoft Office PowerPoint</Application>
  <PresentationFormat>Skærmshow (4:3)</PresentationFormat>
  <Paragraphs>150</Paragraphs>
  <Slides>19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Diastitler</vt:lpstr>
      </vt:variant>
      <vt:variant>
        <vt:i4>19</vt:i4>
      </vt:variant>
    </vt:vector>
  </HeadingPairs>
  <TitlesOfParts>
    <vt:vector size="21" baseType="lpstr">
      <vt:lpstr>Kontortema</vt:lpstr>
      <vt:lpstr>Tegning</vt:lpstr>
      <vt:lpstr>AGEPOR Congress May 2014</vt:lpstr>
      <vt:lpstr>Average T/C rates US$/Day</vt:lpstr>
      <vt:lpstr>Average daily earnings for single voyage for VLCC and Product Tankers</vt:lpstr>
      <vt:lpstr>Seaborne liftings according to UNCTAD ”Review of Maritime Transport 2011”</vt:lpstr>
      <vt:lpstr>Global Seaborne Trade made up in million tons</vt:lpstr>
      <vt:lpstr>Dias nummer 6</vt:lpstr>
      <vt:lpstr>Forecast 2030</vt:lpstr>
      <vt:lpstr>Dias nummer 8</vt:lpstr>
      <vt:lpstr>Abbreviation</vt:lpstr>
      <vt:lpstr>New standards!</vt:lpstr>
      <vt:lpstr>Examples of new activities</vt:lpstr>
      <vt:lpstr>Off-Shore Activities</vt:lpstr>
      <vt:lpstr>The Arctic Region</vt:lpstr>
      <vt:lpstr>Cooperation with authorities</vt:lpstr>
      <vt:lpstr>The visions for the growth plan are as follows</vt:lpstr>
      <vt:lpstr>This should be achieved by:</vt:lpstr>
      <vt:lpstr>Dias nummer 17</vt:lpstr>
      <vt:lpstr>Dias nummer 18</vt:lpstr>
      <vt:lpstr>Thank you very much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Allan Houtved</dc:creator>
  <cp:lastModifiedBy>Allan Houtved</cp:lastModifiedBy>
  <cp:revision>34</cp:revision>
  <dcterms:created xsi:type="dcterms:W3CDTF">2013-05-07T06:49:38Z</dcterms:created>
  <dcterms:modified xsi:type="dcterms:W3CDTF">2013-05-07T09:46:56Z</dcterms:modified>
</cp:coreProperties>
</file>